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6" r:id="rId1"/>
  </p:sldMasterIdLst>
  <p:handoutMasterIdLst>
    <p:handoutMasterId r:id="rId19"/>
  </p:handoutMasterIdLst>
  <p:sldIdLst>
    <p:sldId id="256" r:id="rId2"/>
    <p:sldId id="257" r:id="rId3"/>
    <p:sldId id="258" r:id="rId4"/>
    <p:sldId id="259" r:id="rId5"/>
    <p:sldId id="267" r:id="rId6"/>
    <p:sldId id="271" r:id="rId7"/>
    <p:sldId id="263" r:id="rId8"/>
    <p:sldId id="260" r:id="rId9"/>
    <p:sldId id="261" r:id="rId10"/>
    <p:sldId id="262" r:id="rId11"/>
    <p:sldId id="264" r:id="rId12"/>
    <p:sldId id="265" r:id="rId13"/>
    <p:sldId id="268" r:id="rId14"/>
    <p:sldId id="269" r:id="rId15"/>
    <p:sldId id="272" r:id="rId16"/>
    <p:sldId id="270" r:id="rId17"/>
    <p:sldId id="273" r:id="rId18"/>
  </p:sldIdLst>
  <p:sldSz cx="9144000" cy="6858000" type="screen4x3"/>
  <p:notesSz cx="6805613" cy="9939338"/>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49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3E0F6547-4E6C-4C1B-8451-E8CC5DCF0D7D}" type="datetimeFigureOut">
              <a:rPr lang="en-AU" smtClean="0"/>
              <a:t>24/08/2012</a:t>
            </a:fld>
            <a:endParaRPr lang="en-AU"/>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AFE5D703-93BC-42F0-8F5E-857BF502DCD7}" type="slidenum">
              <a:rPr lang="en-AU" smtClean="0"/>
              <a:t>‹#›</a:t>
            </a:fld>
            <a:endParaRPr lang="en-AU"/>
          </a:p>
        </p:txBody>
      </p:sp>
    </p:spTree>
    <p:extLst>
      <p:ext uri="{BB962C8B-B14F-4D97-AF65-F5344CB8AC3E}">
        <p14:creationId xmlns:p14="http://schemas.microsoft.com/office/powerpoint/2010/main" val="16862622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A1AD90BA-A4A1-41C2-9DD3-1F9AED156E09}"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AU"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3AEA19B3-BC6D-4E56-93BC-B9B0EF1523FC}" type="datetime1">
              <a:rPr lang="en-US" smtClean="0"/>
              <a:pPr/>
              <a:t>8/24/2012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89401477-9E04-2C4E-8A00-177E1A054462}" type="datetimeFigureOut">
              <a:rPr lang="en-US" smtClean="0"/>
              <a:pPr/>
              <a:t>8/24/2012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AU"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89401477-9E04-2C4E-8A00-177E1A054462}" type="datetimeFigureOut">
              <a:rPr lang="en-US" smtClean="0"/>
              <a:pPr/>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89401477-9E04-2C4E-8A00-177E1A054462}" type="datetimeFigureOut">
              <a:rPr lang="en-US" smtClean="0"/>
              <a:pPr/>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89401477-9E04-2C4E-8A00-177E1A054462}" type="datetimeFigureOut">
              <a:rPr lang="en-US" smtClean="0"/>
              <a:pPr/>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AU"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D8301A2-9537-4F11-903A-9D7FEDBB449A}" type="datetime1">
              <a:rPr lang="en-US" smtClean="0"/>
              <a:pPr/>
              <a:t>8/24/2012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89401477-9E04-2C4E-8A00-177E1A054462}" type="datetimeFigureOut">
              <a:rPr lang="en-US" smtClean="0"/>
              <a:pPr/>
              <a:t>8/24/2012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4AA9BA-2271-674C-8144-C3F14BAE2C2D}"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5" name="Date Placeholder 4"/>
          <p:cNvSpPr>
            <a:spLocks noGrp="1"/>
          </p:cNvSpPr>
          <p:nvPr>
            <p:ph type="dt" sz="half" idx="10"/>
          </p:nvPr>
        </p:nvSpPr>
        <p:spPr/>
        <p:txBody>
          <a:bodyPr/>
          <a:lstStyle/>
          <a:p>
            <a:fld id="{89401477-9E04-2C4E-8A00-177E1A054462}" type="datetimeFigureOut">
              <a:rPr lang="en-US" smtClean="0"/>
              <a:pPr/>
              <a:t>8/24/2012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4AA9BA-2271-674C-8144-C3F14BAE2C2D}"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89401477-9E04-2C4E-8A00-177E1A054462}" type="datetimeFigureOut">
              <a:rPr lang="en-US" smtClean="0"/>
              <a:pPr/>
              <a:t>8/24/2012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4AA9BA-2271-674C-8144-C3F14BAE2C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AU"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89401477-9E04-2C4E-8A00-177E1A054462}" type="datetimeFigureOut">
              <a:rPr lang="en-US" smtClean="0"/>
              <a:pPr/>
              <a:t>8/24/2012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D64AA9BA-2271-674C-8144-C3F14BAE2C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 id="2147483892"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Melissa%20Gould-Drakeley's%20MacBook%20Pro:Users:mgoulddrakeley:Desktop:More%20Leaps:Roleplay%20perceptions.docx!OLE_LINK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Language, Culture and Learning</a:t>
            </a:r>
            <a:endParaRPr lang="en-US" dirty="0"/>
          </a:p>
        </p:txBody>
      </p:sp>
      <p:sp>
        <p:nvSpPr>
          <p:cNvPr id="3" name="Subtitle 2"/>
          <p:cNvSpPr>
            <a:spLocks noGrp="1"/>
          </p:cNvSpPr>
          <p:nvPr>
            <p:ph type="subTitle" idx="1"/>
          </p:nvPr>
        </p:nvSpPr>
        <p:spPr>
          <a:xfrm>
            <a:off x="1986211" y="4138534"/>
            <a:ext cx="6715283" cy="1752600"/>
          </a:xfrm>
        </p:spPr>
        <p:txBody>
          <a:bodyPr/>
          <a:lstStyle/>
          <a:p>
            <a:r>
              <a:rPr lang="en-US" sz="2000" i="1" dirty="0" smtClean="0"/>
              <a:t>What messages do our students take away from their learning experiences?</a:t>
            </a:r>
          </a:p>
          <a:p>
            <a:endParaRPr lang="en-US" dirty="0" smtClean="0"/>
          </a:p>
          <a:p>
            <a:r>
              <a:rPr lang="en-US" dirty="0" smtClean="0"/>
              <a:t>Melissa Gould-</a:t>
            </a:r>
            <a:r>
              <a:rPr lang="en-US" dirty="0" err="1" smtClean="0"/>
              <a:t>Drakeley</a:t>
            </a:r>
            <a:r>
              <a:rPr lang="en-US" dirty="0" smtClean="0"/>
              <a:t> &amp; Alan Blake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770068"/>
            <a:ext cx="7583487" cy="1895517"/>
          </a:xfrm>
        </p:spPr>
        <p:txBody>
          <a:bodyPr/>
          <a:lstStyle/>
          <a:p>
            <a:pPr algn="ctr"/>
            <a:r>
              <a:rPr lang="en-US" dirty="0" smtClean="0"/>
              <a:t/>
            </a:r>
            <a:br>
              <a:rPr lang="en-US" dirty="0" smtClean="0"/>
            </a:br>
            <a:r>
              <a:rPr lang="en-US" dirty="0" smtClean="0"/>
              <a:t/>
            </a:r>
            <a:br>
              <a:rPr lang="en-US" dirty="0" smtClean="0"/>
            </a:br>
            <a:r>
              <a:rPr lang="en-US" dirty="0" smtClean="0"/>
              <a:t>Teacher Perceptions – How students made their role play intercultural</a:t>
            </a:r>
            <a:endParaRPr lang="en-US" dirty="0"/>
          </a:p>
        </p:txBody>
      </p:sp>
      <p:graphicFrame>
        <p:nvGraphicFramePr>
          <p:cNvPr id="257027" name="Object 3"/>
          <p:cNvGraphicFramePr>
            <a:graphicFrameLocks noChangeAspect="1"/>
          </p:cNvGraphicFramePr>
          <p:nvPr/>
        </p:nvGraphicFramePr>
        <p:xfrm>
          <a:off x="256721" y="3282923"/>
          <a:ext cx="8552951" cy="2870782"/>
        </p:xfrm>
        <a:graphic>
          <a:graphicData uri="http://schemas.openxmlformats.org/presentationml/2006/ole">
            <mc:AlternateContent xmlns:mc="http://schemas.openxmlformats.org/markup-compatibility/2006">
              <mc:Choice xmlns:v="urn:schemas-microsoft-com:vml" Requires="v">
                <p:oleObj spid="_x0000_s257029" name="Document" r:id="rId3" imgW="5486400" imgH="1841500" progId="Word.Document.12">
                  <p:link updateAutomatic="1"/>
                </p:oleObj>
              </mc:Choice>
              <mc:Fallback>
                <p:oleObj name="Document" r:id="rId3" imgW="5486400" imgH="1841500" progId="Word.Document.12">
                  <p:link updateAutomatic="1"/>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721" y="3282923"/>
                        <a:ext cx="8552951" cy="2870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52612"/>
            <a:ext cx="7583487" cy="1044388"/>
          </a:xfrm>
        </p:spPr>
        <p:txBody>
          <a:bodyPr/>
          <a:lstStyle/>
          <a:p>
            <a:r>
              <a:rPr lang="en-US" dirty="0" smtClean="0"/>
              <a:t>Student comments about how they made it intercultural</a:t>
            </a:r>
            <a:endParaRPr lang="en-US" dirty="0"/>
          </a:p>
        </p:txBody>
      </p:sp>
      <p:graphicFrame>
        <p:nvGraphicFramePr>
          <p:cNvPr id="4" name="Table 3"/>
          <p:cNvGraphicFramePr>
            <a:graphicFrameLocks noGrp="1"/>
          </p:cNvGraphicFramePr>
          <p:nvPr/>
        </p:nvGraphicFramePr>
        <p:xfrm>
          <a:off x="1524000" y="1397000"/>
          <a:ext cx="6096000" cy="5120640"/>
        </p:xfrm>
        <a:graphic>
          <a:graphicData uri="http://schemas.openxmlformats.org/drawingml/2006/table">
            <a:tbl>
              <a:tblPr firstRow="1" bandRow="1">
                <a:tableStyleId>{69CF1AB2-1976-4502-BF36-3FF5EA218861}</a:tableStyleId>
              </a:tblPr>
              <a:tblGrid>
                <a:gridCol w="6096000"/>
              </a:tblGrid>
              <a:tr h="370840">
                <a:tc>
                  <a:txBody>
                    <a:bodyPr/>
                    <a:lstStyle/>
                    <a:p>
                      <a:pPr>
                        <a:buNone/>
                      </a:pPr>
                      <a:r>
                        <a:rPr lang="en-US" dirty="0" err="1" smtClean="0"/>
                        <a:t>Bec</a:t>
                      </a:r>
                      <a:r>
                        <a:rPr lang="en-US" dirty="0" smtClean="0"/>
                        <a:t>:</a:t>
                      </a:r>
                      <a:endParaRPr lang="en-AU" dirty="0" smtClean="0"/>
                    </a:p>
                    <a:p>
                      <a:r>
                        <a:rPr lang="en-US" dirty="0" smtClean="0"/>
                        <a:t>We met in the park because it is a fun and social place as well as a ‘</a:t>
                      </a:r>
                      <a:r>
                        <a:rPr lang="en-US" dirty="0" err="1" smtClean="0"/>
                        <a:t>seru</a:t>
                      </a:r>
                      <a:r>
                        <a:rPr lang="en-US" dirty="0" smtClean="0"/>
                        <a:t>’ place.  Mel and I made it intercultural by having myself Australian and seem Christina. Mel was Indonesian and she was dressed as a Muslim. She also </a:t>
                      </a:r>
                      <a:r>
                        <a:rPr lang="en-US" b="1" dirty="0" smtClean="0"/>
                        <a:t>acted very Indonesian</a:t>
                      </a:r>
                      <a:r>
                        <a:rPr lang="en-US" dirty="0" smtClean="0"/>
                        <a:t> and appeared nice and friendly. </a:t>
                      </a:r>
                      <a:endParaRPr lang="en-AU" dirty="0" smtClean="0"/>
                    </a:p>
                    <a:p>
                      <a:endParaRPr lang="en-US" dirty="0"/>
                    </a:p>
                  </a:txBody>
                  <a:tcPr/>
                </a:tc>
              </a:tr>
              <a:tr h="370840">
                <a:tc>
                  <a:txBody>
                    <a:bodyPr/>
                    <a:lstStyle/>
                    <a:p>
                      <a:pPr>
                        <a:buNone/>
                      </a:pPr>
                      <a:r>
                        <a:rPr lang="en-US" dirty="0" smtClean="0"/>
                        <a:t>Mel:</a:t>
                      </a:r>
                      <a:endParaRPr lang="en-AU" dirty="0" smtClean="0"/>
                    </a:p>
                    <a:p>
                      <a:r>
                        <a:rPr lang="en-US" dirty="0" err="1" smtClean="0"/>
                        <a:t>Bec</a:t>
                      </a:r>
                      <a:r>
                        <a:rPr lang="en-US" dirty="0" smtClean="0"/>
                        <a:t> and I decided to meet at the park because it is a very social and a great place for teens to hang out. </a:t>
                      </a:r>
                      <a:r>
                        <a:rPr lang="en-US" dirty="0" err="1" smtClean="0"/>
                        <a:t>Bec</a:t>
                      </a:r>
                      <a:r>
                        <a:rPr lang="en-US" dirty="0" smtClean="0"/>
                        <a:t> and I made the play intercultural by me dressing up as a Muslim (this is very intercultural as there are lots of Muslims). How I asked for her </a:t>
                      </a:r>
                      <a:r>
                        <a:rPr lang="en-US" dirty="0" err="1" smtClean="0"/>
                        <a:t>facebook</a:t>
                      </a:r>
                      <a:r>
                        <a:rPr lang="en-US" dirty="0" smtClean="0"/>
                        <a:t>, phone number, where she is going because Indonesians are very kind. To make it intercultural I was </a:t>
                      </a:r>
                      <a:r>
                        <a:rPr lang="en-US" b="1" dirty="0" smtClean="0"/>
                        <a:t>very theatrical</a:t>
                      </a:r>
                      <a:r>
                        <a:rPr lang="en-US" dirty="0" smtClean="0"/>
                        <a:t>. I wanted to appear kind and loyal as I know that this is valued by Indonesians.</a:t>
                      </a:r>
                      <a:endParaRPr lang="en-US"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student comments</a:t>
            </a:r>
            <a:endParaRPr lang="en-US" dirty="0"/>
          </a:p>
        </p:txBody>
      </p:sp>
      <p:graphicFrame>
        <p:nvGraphicFramePr>
          <p:cNvPr id="8" name="Table 7"/>
          <p:cNvGraphicFramePr>
            <a:graphicFrameLocks noGrp="1"/>
          </p:cNvGraphicFramePr>
          <p:nvPr/>
        </p:nvGraphicFramePr>
        <p:xfrm>
          <a:off x="779463" y="1397000"/>
          <a:ext cx="7341031" cy="1584960"/>
        </p:xfrm>
        <a:graphic>
          <a:graphicData uri="http://schemas.openxmlformats.org/drawingml/2006/table">
            <a:tbl>
              <a:tblPr firstRow="1" bandRow="1">
                <a:tableStyleId>{69CF1AB2-1976-4502-BF36-3FF5EA218861}</a:tableStyleId>
              </a:tblPr>
              <a:tblGrid>
                <a:gridCol w="7341031"/>
              </a:tblGrid>
              <a:tr h="370840">
                <a:tc>
                  <a:txBody>
                    <a:bodyPr/>
                    <a:lstStyle/>
                    <a:p>
                      <a:r>
                        <a:rPr lang="en-US" sz="1600" b="1" kern="1200" dirty="0" smtClean="0">
                          <a:solidFill>
                            <a:schemeClr val="dk1"/>
                          </a:solidFill>
                          <a:latin typeface="+mn-lt"/>
                          <a:ea typeface="+mn-ea"/>
                          <a:cs typeface="+mn-cs"/>
                        </a:rPr>
                        <a:t>Jock</a:t>
                      </a:r>
                      <a:endParaRPr lang="en-AU" sz="1600" b="1" kern="1200" dirty="0" smtClean="0">
                        <a:solidFill>
                          <a:schemeClr val="dk1"/>
                        </a:solidFill>
                        <a:latin typeface="+mn-lt"/>
                        <a:ea typeface="+mn-ea"/>
                        <a:cs typeface="+mn-cs"/>
                      </a:endParaRPr>
                    </a:p>
                    <a:p>
                      <a:r>
                        <a:rPr lang="en-US" sz="1600" b="1" kern="1200" dirty="0" smtClean="0">
                          <a:solidFill>
                            <a:schemeClr val="dk1"/>
                          </a:solidFill>
                          <a:latin typeface="+mn-lt"/>
                          <a:ea typeface="+mn-ea"/>
                          <a:cs typeface="+mn-cs"/>
                        </a:rPr>
                        <a:t>We started with </a:t>
                      </a:r>
                      <a:r>
                        <a:rPr lang="en-US" sz="1600" b="1" i="1" kern="1200" dirty="0" err="1" smtClean="0">
                          <a:solidFill>
                            <a:schemeClr val="dk1"/>
                          </a:solidFill>
                          <a:latin typeface="+mn-lt"/>
                          <a:ea typeface="+mn-ea"/>
                          <a:cs typeface="+mn-cs"/>
                        </a:rPr>
                        <a:t>mau</a:t>
                      </a:r>
                      <a:r>
                        <a:rPr lang="en-US" sz="1600" b="1" i="1" kern="1200" dirty="0" smtClean="0">
                          <a:solidFill>
                            <a:schemeClr val="dk1"/>
                          </a:solidFill>
                          <a:latin typeface="+mn-lt"/>
                          <a:ea typeface="+mn-ea"/>
                          <a:cs typeface="+mn-cs"/>
                        </a:rPr>
                        <a:t> </a:t>
                      </a:r>
                      <a:r>
                        <a:rPr lang="en-US" sz="1600" b="1" i="1" kern="1200" dirty="0" err="1" smtClean="0">
                          <a:solidFill>
                            <a:schemeClr val="dk1"/>
                          </a:solidFill>
                          <a:latin typeface="+mn-lt"/>
                          <a:ea typeface="+mn-ea"/>
                          <a:cs typeface="+mn-cs"/>
                        </a:rPr>
                        <a:t>ke</a:t>
                      </a:r>
                      <a:r>
                        <a:rPr lang="en-US" sz="1600" b="1" i="1" kern="1200" dirty="0" smtClean="0">
                          <a:solidFill>
                            <a:schemeClr val="dk1"/>
                          </a:solidFill>
                          <a:latin typeface="+mn-lt"/>
                          <a:ea typeface="+mn-ea"/>
                          <a:cs typeface="+mn-cs"/>
                        </a:rPr>
                        <a:t> </a:t>
                      </a:r>
                      <a:r>
                        <a:rPr lang="en-US" sz="1600" b="1" i="1" kern="1200" dirty="0" err="1" smtClean="0">
                          <a:solidFill>
                            <a:schemeClr val="dk1"/>
                          </a:solidFill>
                          <a:latin typeface="+mn-lt"/>
                          <a:ea typeface="+mn-ea"/>
                          <a:cs typeface="+mn-cs"/>
                        </a:rPr>
                        <a:t>mana</a:t>
                      </a:r>
                      <a:r>
                        <a:rPr lang="en-US" sz="1600" b="1" kern="1200" dirty="0" smtClean="0">
                          <a:solidFill>
                            <a:schemeClr val="dk1"/>
                          </a:solidFill>
                          <a:latin typeface="+mn-lt"/>
                          <a:ea typeface="+mn-ea"/>
                          <a:cs typeface="+mn-cs"/>
                        </a:rPr>
                        <a:t> as this is the most common Indonesian greeting. We seemed polite because we wanted to make friends. We met at the cinema as most people hang out at the cinema.</a:t>
                      </a:r>
                      <a:endParaRPr lang="en-AU" sz="1600" b="1" kern="1200" dirty="0" smtClean="0">
                        <a:solidFill>
                          <a:schemeClr val="dk1"/>
                        </a:solidFill>
                        <a:latin typeface="+mn-lt"/>
                        <a:ea typeface="+mn-ea"/>
                        <a:cs typeface="+mn-cs"/>
                      </a:endParaRPr>
                    </a:p>
                    <a:p>
                      <a:r>
                        <a:rPr lang="en-US" sz="1600" b="1" kern="1200" dirty="0" smtClean="0">
                          <a:solidFill>
                            <a:srgbClr val="3366FF"/>
                          </a:solidFill>
                          <a:latin typeface="+mn-lt"/>
                          <a:ea typeface="+mn-ea"/>
                          <a:cs typeface="+mn-cs"/>
                        </a:rPr>
                        <a:t>Teacher follow up - What did you say to show politeness?</a:t>
                      </a:r>
                      <a:endParaRPr lang="en-AU" sz="1600" b="1" kern="1200" dirty="0" smtClean="0">
                        <a:solidFill>
                          <a:srgbClr val="3366FF"/>
                        </a:solidFill>
                        <a:latin typeface="+mn-lt"/>
                        <a:ea typeface="+mn-ea"/>
                        <a:cs typeface="+mn-cs"/>
                      </a:endParaRPr>
                    </a:p>
                    <a:p>
                      <a:endParaRPr lang="en-US" dirty="0"/>
                    </a:p>
                  </a:txBody>
                  <a:tcPr/>
                </a:tc>
              </a:tr>
            </a:tbl>
          </a:graphicData>
        </a:graphic>
      </p:graphicFrame>
      <p:graphicFrame>
        <p:nvGraphicFramePr>
          <p:cNvPr id="9" name="Table 8"/>
          <p:cNvGraphicFramePr>
            <a:graphicFrameLocks noGrp="1"/>
          </p:cNvGraphicFramePr>
          <p:nvPr/>
        </p:nvGraphicFramePr>
        <p:xfrm>
          <a:off x="779463" y="3215374"/>
          <a:ext cx="7341031" cy="2316480"/>
        </p:xfrm>
        <a:graphic>
          <a:graphicData uri="http://schemas.openxmlformats.org/drawingml/2006/table">
            <a:tbl>
              <a:tblPr firstRow="1" bandRow="1">
                <a:tableStyleId>{69CF1AB2-1976-4502-BF36-3FF5EA218861}</a:tableStyleId>
              </a:tblPr>
              <a:tblGrid>
                <a:gridCol w="7341031"/>
              </a:tblGrid>
              <a:tr h="370840">
                <a:tc>
                  <a:txBody>
                    <a:bodyPr/>
                    <a:lstStyle/>
                    <a:p>
                      <a:r>
                        <a:rPr lang="en-US" sz="1600" b="1" kern="1200" dirty="0" err="1" smtClean="0">
                          <a:solidFill>
                            <a:schemeClr val="dk1"/>
                          </a:solidFill>
                          <a:latin typeface="+mn-lt"/>
                          <a:ea typeface="+mn-ea"/>
                          <a:cs typeface="+mn-cs"/>
                        </a:rPr>
                        <a:t>Tahlia</a:t>
                      </a:r>
                      <a:endParaRPr lang="en-AU" sz="1600" b="1" kern="1200" dirty="0" smtClean="0">
                        <a:solidFill>
                          <a:schemeClr val="dk1"/>
                        </a:solidFill>
                        <a:latin typeface="+mn-lt"/>
                        <a:ea typeface="+mn-ea"/>
                        <a:cs typeface="+mn-cs"/>
                      </a:endParaRPr>
                    </a:p>
                    <a:p>
                      <a:r>
                        <a:rPr lang="en-US" sz="1600" b="1" kern="1200" dirty="0" smtClean="0">
                          <a:solidFill>
                            <a:schemeClr val="dk1"/>
                          </a:solidFill>
                          <a:latin typeface="+mn-lt"/>
                          <a:ea typeface="+mn-ea"/>
                          <a:cs typeface="+mn-cs"/>
                        </a:rPr>
                        <a:t>We met in the street because we were walking (going to the shops) and wanted to start with the most common greeting </a:t>
                      </a:r>
                      <a:r>
                        <a:rPr lang="en-US" sz="1600" b="1" kern="1200" dirty="0" err="1" smtClean="0">
                          <a:solidFill>
                            <a:schemeClr val="dk1"/>
                          </a:solidFill>
                          <a:latin typeface="+mn-lt"/>
                          <a:ea typeface="+mn-ea"/>
                          <a:cs typeface="+mn-cs"/>
                        </a:rPr>
                        <a:t>mau</a:t>
                      </a:r>
                      <a:r>
                        <a:rPr lang="en-US" sz="1600" b="1" kern="1200" dirty="0" smtClean="0">
                          <a:solidFill>
                            <a:schemeClr val="dk1"/>
                          </a:solidFill>
                          <a:latin typeface="+mn-lt"/>
                          <a:ea typeface="+mn-ea"/>
                          <a:cs typeface="+mn-cs"/>
                        </a:rPr>
                        <a:t> </a:t>
                      </a:r>
                      <a:r>
                        <a:rPr lang="en-US" sz="1600" b="1" kern="1200" dirty="0" err="1" smtClean="0">
                          <a:solidFill>
                            <a:schemeClr val="dk1"/>
                          </a:solidFill>
                          <a:latin typeface="+mn-lt"/>
                          <a:ea typeface="+mn-ea"/>
                          <a:cs typeface="+mn-cs"/>
                        </a:rPr>
                        <a:t>ke</a:t>
                      </a:r>
                      <a:r>
                        <a:rPr lang="en-US" sz="1600" b="1" kern="1200" dirty="0" smtClean="0">
                          <a:solidFill>
                            <a:schemeClr val="dk1"/>
                          </a:solidFill>
                          <a:latin typeface="+mn-lt"/>
                          <a:ea typeface="+mn-ea"/>
                          <a:cs typeface="+mn-cs"/>
                        </a:rPr>
                        <a:t> </a:t>
                      </a:r>
                      <a:r>
                        <a:rPr lang="en-US" sz="1600" b="1" kern="1200" dirty="0" err="1" smtClean="0">
                          <a:solidFill>
                            <a:schemeClr val="dk1"/>
                          </a:solidFill>
                          <a:latin typeface="+mn-lt"/>
                          <a:ea typeface="+mn-ea"/>
                          <a:cs typeface="+mn-cs"/>
                        </a:rPr>
                        <a:t>mana</a:t>
                      </a:r>
                      <a:r>
                        <a:rPr lang="en-US" sz="1600" b="1" kern="1200" dirty="0" smtClean="0">
                          <a:solidFill>
                            <a:schemeClr val="dk1"/>
                          </a:solidFill>
                          <a:latin typeface="+mn-lt"/>
                          <a:ea typeface="+mn-ea"/>
                          <a:cs typeface="+mn-cs"/>
                        </a:rPr>
                        <a:t>? and answer with the right answer </a:t>
                      </a:r>
                      <a:r>
                        <a:rPr lang="en-US" sz="1600" b="1" kern="1200" dirty="0" err="1" smtClean="0">
                          <a:solidFill>
                            <a:schemeClr val="dk1"/>
                          </a:solidFill>
                          <a:latin typeface="+mn-lt"/>
                          <a:ea typeface="+mn-ea"/>
                          <a:cs typeface="+mn-cs"/>
                        </a:rPr>
                        <a:t>jalan-jalan</a:t>
                      </a:r>
                      <a:r>
                        <a:rPr lang="en-US" sz="1600" b="1" kern="1200" dirty="0" smtClean="0">
                          <a:solidFill>
                            <a:schemeClr val="dk1"/>
                          </a:solidFill>
                          <a:latin typeface="+mn-lt"/>
                          <a:ea typeface="+mn-ea"/>
                          <a:cs typeface="+mn-cs"/>
                        </a:rPr>
                        <a:t> </a:t>
                      </a:r>
                      <a:r>
                        <a:rPr lang="en-US" sz="1600" b="1" kern="1200" dirty="0" err="1" smtClean="0">
                          <a:solidFill>
                            <a:schemeClr val="dk1"/>
                          </a:solidFill>
                          <a:latin typeface="+mn-lt"/>
                          <a:ea typeface="+mn-ea"/>
                          <a:cs typeface="+mn-cs"/>
                        </a:rPr>
                        <a:t>saja</a:t>
                      </a:r>
                      <a:r>
                        <a:rPr lang="en-US" sz="1600" b="1" kern="1200" dirty="0" smtClean="0">
                          <a:solidFill>
                            <a:schemeClr val="dk1"/>
                          </a:solidFill>
                          <a:latin typeface="+mn-lt"/>
                          <a:ea typeface="+mn-ea"/>
                          <a:cs typeface="+mn-cs"/>
                        </a:rPr>
                        <a:t>. We made the </a:t>
                      </a:r>
                      <a:r>
                        <a:rPr lang="en-US" sz="1600" b="1" kern="1200" dirty="0" err="1" smtClean="0">
                          <a:solidFill>
                            <a:schemeClr val="dk1"/>
                          </a:solidFill>
                          <a:latin typeface="+mn-lt"/>
                          <a:ea typeface="+mn-ea"/>
                          <a:cs typeface="+mn-cs"/>
                        </a:rPr>
                        <a:t>roleplay</a:t>
                      </a:r>
                      <a:r>
                        <a:rPr lang="en-US" sz="1600" b="1" kern="1200" dirty="0" smtClean="0">
                          <a:solidFill>
                            <a:schemeClr val="dk1"/>
                          </a:solidFill>
                          <a:latin typeface="+mn-lt"/>
                          <a:ea typeface="+mn-ea"/>
                          <a:cs typeface="+mn-cs"/>
                        </a:rPr>
                        <a:t> intercultural by how we spoke (the questions we asked) and the setting (mal </a:t>
                      </a:r>
                      <a:r>
                        <a:rPr lang="en-US" sz="1600" b="1" kern="1200" dirty="0" err="1" smtClean="0">
                          <a:solidFill>
                            <a:schemeClr val="dk1"/>
                          </a:solidFill>
                          <a:latin typeface="+mn-lt"/>
                          <a:ea typeface="+mn-ea"/>
                          <a:cs typeface="+mn-cs"/>
                        </a:rPr>
                        <a:t>dan</a:t>
                      </a:r>
                      <a:r>
                        <a:rPr lang="en-US" sz="1600" b="1" kern="1200" dirty="0" smtClean="0">
                          <a:solidFill>
                            <a:schemeClr val="dk1"/>
                          </a:solidFill>
                          <a:latin typeface="+mn-lt"/>
                          <a:ea typeface="+mn-ea"/>
                          <a:cs typeface="+mn-cs"/>
                        </a:rPr>
                        <a:t> </a:t>
                      </a:r>
                      <a:r>
                        <a:rPr lang="en-US" sz="1600" b="1" kern="1200" dirty="0" err="1" smtClean="0">
                          <a:solidFill>
                            <a:schemeClr val="dk1"/>
                          </a:solidFill>
                          <a:latin typeface="+mn-lt"/>
                          <a:ea typeface="+mn-ea"/>
                          <a:cs typeface="+mn-cs"/>
                        </a:rPr>
                        <a:t>bioskop</a:t>
                      </a:r>
                      <a:r>
                        <a:rPr lang="en-US" sz="1600" b="1" kern="1200" dirty="0" smtClean="0">
                          <a:solidFill>
                            <a:schemeClr val="dk1"/>
                          </a:solidFill>
                          <a:latin typeface="+mn-lt"/>
                          <a:ea typeface="+mn-ea"/>
                          <a:cs typeface="+mn-cs"/>
                        </a:rPr>
                        <a:t>) where teenagers hang out.</a:t>
                      </a:r>
                      <a:endParaRPr lang="en-AU" sz="1600" b="1" kern="1200" dirty="0" smtClean="0">
                        <a:solidFill>
                          <a:schemeClr val="dk1"/>
                        </a:solidFill>
                        <a:latin typeface="+mn-lt"/>
                        <a:ea typeface="+mn-ea"/>
                        <a:cs typeface="+mn-cs"/>
                      </a:endParaRPr>
                    </a:p>
                    <a:p>
                      <a:r>
                        <a:rPr lang="en-US" sz="1600" b="1" kern="1200" dirty="0" smtClean="0">
                          <a:solidFill>
                            <a:srgbClr val="3366FF"/>
                          </a:solidFill>
                          <a:latin typeface="+mn-lt"/>
                          <a:ea typeface="+mn-ea"/>
                          <a:cs typeface="+mn-cs"/>
                        </a:rPr>
                        <a:t>Teacher follow up - What do you mean by how you spoke – the questions you asked or how you asked them?</a:t>
                      </a:r>
                      <a:endParaRPr lang="en-AU" sz="1600" b="1" kern="1200" dirty="0" smtClean="0">
                        <a:solidFill>
                          <a:srgbClr val="3366FF"/>
                        </a:solidFill>
                        <a:latin typeface="+mn-lt"/>
                        <a:ea typeface="+mn-ea"/>
                        <a:cs typeface="+mn-cs"/>
                      </a:endParaRPr>
                    </a:p>
                    <a:p>
                      <a:endParaRPr lang="en-US"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779463" y="1918415"/>
          <a:ext cx="7273472" cy="1350997"/>
        </p:xfrm>
        <a:graphic>
          <a:graphicData uri="http://schemas.openxmlformats.org/drawingml/2006/table">
            <a:tbl>
              <a:tblPr firstRow="1" bandRow="1">
                <a:tableStyleId>{69CF1AB2-1976-4502-BF36-3FF5EA218861}</a:tableStyleId>
              </a:tblPr>
              <a:tblGrid>
                <a:gridCol w="7273472"/>
              </a:tblGrid>
              <a:tr h="1350997">
                <a:tc>
                  <a:txBody>
                    <a:bodyPr/>
                    <a:lstStyle/>
                    <a:p>
                      <a:r>
                        <a:rPr lang="en-AU" dirty="0" smtClean="0"/>
                        <a:t>“ We shook hand and touched our hearts, “Mau </a:t>
                      </a:r>
                      <a:r>
                        <a:rPr lang="en-AU" dirty="0" err="1" smtClean="0"/>
                        <a:t>ke</a:t>
                      </a:r>
                      <a:r>
                        <a:rPr lang="en-AU" dirty="0" smtClean="0"/>
                        <a:t> mana” started by asking “where we were going”. Walked away holding hands with each other like Indonesian friends do. (2 Female students)</a:t>
                      </a:r>
                      <a:endParaRPr lang="en-US"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Marking, moderation &amp; discussion</a:t>
            </a:r>
            <a:endParaRPr lang="en-US" dirty="0"/>
          </a:p>
        </p:txBody>
      </p:sp>
      <p:graphicFrame>
        <p:nvGraphicFramePr>
          <p:cNvPr id="4" name="Table 3"/>
          <p:cNvGraphicFramePr>
            <a:graphicFrameLocks noGrp="1"/>
          </p:cNvGraphicFramePr>
          <p:nvPr/>
        </p:nvGraphicFramePr>
        <p:xfrm>
          <a:off x="1473200" y="1689100"/>
          <a:ext cx="6096000" cy="4389120"/>
        </p:xfrm>
        <a:graphic>
          <a:graphicData uri="http://schemas.openxmlformats.org/drawingml/2006/table">
            <a:tbl>
              <a:tblPr firstRow="1" bandRow="1">
                <a:tableStyleId>{D113A9D2-9D6B-4929-AA2D-F23B5EE8CBE7}</a:tableStyleId>
              </a:tblPr>
              <a:tblGrid>
                <a:gridCol w="6096000"/>
              </a:tblGrid>
              <a:tr h="370840">
                <a:tc>
                  <a:txBody>
                    <a:bodyPr/>
                    <a:lstStyle/>
                    <a:p>
                      <a:r>
                        <a:rPr lang="en-US" sz="1200" b="1" dirty="0" smtClean="0"/>
                        <a:t>9-10</a:t>
                      </a:r>
                    </a:p>
                    <a:p>
                      <a:r>
                        <a:rPr lang="en-US" sz="1200" b="1" dirty="0" smtClean="0"/>
                        <a:t>Excellent</a:t>
                      </a:r>
                    </a:p>
                    <a:p>
                      <a:r>
                        <a:rPr lang="en-US" sz="1200" dirty="0" smtClean="0"/>
                        <a:t>Plans, drafts and edits appropriately with some teacher support</a:t>
                      </a:r>
                    </a:p>
                    <a:p>
                      <a:r>
                        <a:rPr lang="en-US" sz="1200" dirty="0" smtClean="0"/>
                        <a:t>Uses a range of </a:t>
                      </a:r>
                      <a:r>
                        <a:rPr lang="en-US" sz="1200" dirty="0" err="1" smtClean="0"/>
                        <a:t>internalised</a:t>
                      </a:r>
                      <a:r>
                        <a:rPr lang="en-US" sz="1200" dirty="0" smtClean="0"/>
                        <a:t> vocabulary /structures</a:t>
                      </a:r>
                    </a:p>
                    <a:p>
                      <a:r>
                        <a:rPr lang="en-US" sz="1200" dirty="0" smtClean="0"/>
                        <a:t>Performs using appropriate pronunciation, intonation and body language most of the time </a:t>
                      </a:r>
                    </a:p>
                  </a:txBody>
                  <a:tcPr/>
                </a:tc>
              </a:tr>
              <a:tr h="370840">
                <a:tc>
                  <a:txBody>
                    <a:bodyPr/>
                    <a:lstStyle/>
                    <a:p>
                      <a:r>
                        <a:rPr lang="en-US" sz="1200" b="1" dirty="0" smtClean="0"/>
                        <a:t>7-8</a:t>
                      </a:r>
                    </a:p>
                    <a:p>
                      <a:pPr lvl="0"/>
                      <a:r>
                        <a:rPr lang="en-US" sz="1200" b="1" dirty="0" smtClean="0"/>
                        <a:t>Substantial	</a:t>
                      </a:r>
                      <a:r>
                        <a:rPr lang="en-AU" sz="1200" kern="1200" dirty="0" smtClean="0">
                          <a:solidFill>
                            <a:schemeClr val="lt1"/>
                          </a:solidFill>
                          <a:latin typeface="+mn-lt"/>
                          <a:ea typeface="+mn-ea"/>
                          <a:cs typeface="+mn-cs"/>
                        </a:rPr>
                        <a:t>Plans, drafts and edits appropriately with some teacher support</a:t>
                      </a:r>
                    </a:p>
                    <a:p>
                      <a:pPr lvl="0"/>
                      <a:r>
                        <a:rPr lang="en-AU" sz="1200" kern="1200" dirty="0" smtClean="0">
                          <a:solidFill>
                            <a:schemeClr val="lt1"/>
                          </a:solidFill>
                          <a:latin typeface="+mn-lt"/>
                          <a:ea typeface="+mn-ea"/>
                          <a:cs typeface="+mn-cs"/>
                        </a:rPr>
                        <a:t>Uses a range of internalised vocabulary /structures</a:t>
                      </a:r>
                    </a:p>
                    <a:p>
                      <a:pPr lvl="0"/>
                      <a:r>
                        <a:rPr lang="en-AU" sz="1200" kern="1200" dirty="0" smtClean="0">
                          <a:solidFill>
                            <a:schemeClr val="lt1"/>
                          </a:solidFill>
                          <a:latin typeface="+mn-lt"/>
                          <a:ea typeface="+mn-ea"/>
                          <a:cs typeface="+mn-cs"/>
                        </a:rPr>
                        <a:t>Performs using appropriate pronunciation, intonation and body language most of the time </a:t>
                      </a:r>
                      <a:endParaRPr lang="en-US" sz="1200" dirty="0" smtClean="0"/>
                    </a:p>
                  </a:txBody>
                  <a:tcPr/>
                </a:tc>
              </a:tr>
              <a:tr h="370840">
                <a:tc>
                  <a:txBody>
                    <a:bodyPr/>
                    <a:lstStyle/>
                    <a:p>
                      <a:r>
                        <a:rPr lang="en-US" sz="1200" b="1" dirty="0" smtClean="0"/>
                        <a:t>5-6</a:t>
                      </a:r>
                    </a:p>
                    <a:p>
                      <a:r>
                        <a:rPr lang="en-US" sz="1200" b="1" dirty="0" smtClean="0"/>
                        <a:t>Satisfactory</a:t>
                      </a:r>
                    </a:p>
                    <a:p>
                      <a:pPr lvl="0"/>
                      <a:r>
                        <a:rPr lang="en-AU" sz="1200" kern="1200" dirty="0" smtClean="0">
                          <a:solidFill>
                            <a:schemeClr val="lt1"/>
                          </a:solidFill>
                          <a:latin typeface="+mn-lt"/>
                          <a:ea typeface="+mn-ea"/>
                          <a:cs typeface="+mn-cs"/>
                        </a:rPr>
                        <a:t>Plans, drafts and edits with substantial teacher support</a:t>
                      </a:r>
                    </a:p>
                    <a:p>
                      <a:pPr lvl="0"/>
                      <a:r>
                        <a:rPr lang="en-AU" sz="1200" kern="1200" dirty="0" smtClean="0">
                          <a:solidFill>
                            <a:schemeClr val="lt1"/>
                          </a:solidFill>
                          <a:latin typeface="+mn-lt"/>
                          <a:ea typeface="+mn-ea"/>
                          <a:cs typeface="+mn-cs"/>
                        </a:rPr>
                        <a:t>Uses limited range of internalised vocabulary /structures</a:t>
                      </a:r>
                    </a:p>
                    <a:p>
                      <a:pPr lvl="0"/>
                      <a:r>
                        <a:rPr lang="en-AU" sz="1200" kern="1200" dirty="0" smtClean="0">
                          <a:solidFill>
                            <a:schemeClr val="lt1"/>
                          </a:solidFill>
                          <a:latin typeface="+mn-lt"/>
                          <a:ea typeface="+mn-ea"/>
                          <a:cs typeface="+mn-cs"/>
                        </a:rPr>
                        <a:t>Performs using appropriate pronunciation, intonation and body language at times</a:t>
                      </a:r>
                    </a:p>
                    <a:p>
                      <a:endParaRPr lang="en-US" sz="1200" b="1" dirty="0" smtClean="0"/>
                    </a:p>
                  </a:txBody>
                  <a:tcPr/>
                </a:tc>
              </a:tr>
              <a:tr h="370840">
                <a:tc>
                  <a:txBody>
                    <a:bodyPr/>
                    <a:lstStyle/>
                    <a:p>
                      <a:r>
                        <a:rPr lang="en-US" sz="1200" b="1" dirty="0" smtClean="0"/>
                        <a:t>1-4 Developing</a:t>
                      </a:r>
                    </a:p>
                    <a:p>
                      <a:r>
                        <a:rPr lang="en-US" sz="1200" dirty="0" smtClean="0"/>
                        <a:t>Little evidence displayed of editing process </a:t>
                      </a:r>
                    </a:p>
                    <a:p>
                      <a:r>
                        <a:rPr lang="en-US" sz="1200" dirty="0" smtClean="0"/>
                        <a:t>Reads </a:t>
                      </a:r>
                      <a:r>
                        <a:rPr lang="en-US" sz="1200" dirty="0" err="1" smtClean="0"/>
                        <a:t>modelled</a:t>
                      </a:r>
                      <a:r>
                        <a:rPr lang="en-US" sz="1200" dirty="0" smtClean="0"/>
                        <a:t> structures from cue cards</a:t>
                      </a:r>
                    </a:p>
                    <a:p>
                      <a:r>
                        <a:rPr lang="en-US" sz="1200" dirty="0" smtClean="0"/>
                        <a:t>Limited evidence of appropriate pronunciation, intonation and body </a:t>
                      </a:r>
                    </a:p>
                    <a:p>
                      <a:r>
                        <a:rPr lang="en-US" sz="1200" b="1" dirty="0" smtClean="0"/>
                        <a:t>	</a:t>
                      </a:r>
                      <a:endParaRPr lang="en-US" sz="12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Visible learning – John Hattie’s Effect Sizes</a:t>
            </a:r>
            <a:endParaRPr lang="en-US" dirty="0"/>
          </a:p>
        </p:txBody>
      </p:sp>
      <p:graphicFrame>
        <p:nvGraphicFramePr>
          <p:cNvPr id="4" name="Table 3"/>
          <p:cNvGraphicFramePr>
            <a:graphicFrameLocks noGrp="1"/>
          </p:cNvGraphicFramePr>
          <p:nvPr/>
        </p:nvGraphicFramePr>
        <p:xfrm>
          <a:off x="779463" y="1714500"/>
          <a:ext cx="7583487" cy="4038600"/>
        </p:xfrm>
        <a:graphic>
          <a:graphicData uri="http://schemas.openxmlformats.org/drawingml/2006/table">
            <a:tbl>
              <a:tblPr firstRow="1" bandRow="1">
                <a:tableStyleId>{D113A9D2-9D6B-4929-AA2D-F23B5EE8CBE7}</a:tableStyleId>
              </a:tblPr>
              <a:tblGrid>
                <a:gridCol w="7583487"/>
              </a:tblGrid>
              <a:tr h="4038600">
                <a:tc>
                  <a:txBody>
                    <a:bodyPr/>
                    <a:lstStyle/>
                    <a:p>
                      <a:r>
                        <a:rPr lang="en-US" sz="2400" kern="1200" baseline="0" dirty="0" smtClean="0"/>
                        <a:t>1.	Self-reported grades/student expectations 	(1.44)</a:t>
                      </a:r>
                    </a:p>
                    <a:p>
                      <a:pPr marL="342900" indent="-342900">
                        <a:buAutoNum type="arabicPeriod" startAt="2"/>
                      </a:pPr>
                      <a:endParaRPr lang="en-US" sz="2400" kern="1200" baseline="0" dirty="0" smtClean="0"/>
                    </a:p>
                    <a:p>
                      <a:pPr marL="342900" indent="-342900">
                        <a:buAutoNum type="arabicPeriod" startAt="2"/>
                      </a:pPr>
                      <a:r>
                        <a:rPr lang="en-US" sz="2400" kern="1200" baseline="0" dirty="0" smtClean="0"/>
                        <a:t>		</a:t>
                      </a:r>
                      <a:r>
                        <a:rPr lang="en-US" sz="2400" kern="1200" baseline="0" dirty="0" err="1" smtClean="0"/>
                        <a:t>Piagetian</a:t>
                      </a:r>
                      <a:r>
                        <a:rPr lang="en-US" sz="2400" kern="1200" baseline="0" dirty="0" smtClean="0"/>
                        <a:t> Programs (1.28)</a:t>
                      </a:r>
                    </a:p>
                    <a:p>
                      <a:pPr marL="342900" indent="-342900">
                        <a:buAutoNum type="arabicPeriod" startAt="2"/>
                      </a:pPr>
                      <a:endParaRPr lang="en-US" sz="2400" kern="1200" baseline="0" dirty="0" smtClean="0"/>
                    </a:p>
                    <a:p>
                      <a:pPr marL="342900" indent="-342900">
                        <a:buAutoNum type="arabicPeriod" startAt="2"/>
                      </a:pPr>
                      <a:r>
                        <a:rPr lang="en-US" sz="2400" kern="1200" baseline="0" dirty="0" smtClean="0"/>
                        <a:t>		Response to Intervention (1.07)</a:t>
                      </a:r>
                    </a:p>
                    <a:p>
                      <a:endParaRPr lang="en-US" sz="2400" kern="1200" baseline="0" dirty="0" smtClean="0"/>
                    </a:p>
                    <a:p>
                      <a:r>
                        <a:rPr lang="en-US" sz="2400" kern="1200" baseline="0" dirty="0" smtClean="0"/>
                        <a:t>4. 	Teacher credibility (0.90)</a:t>
                      </a:r>
                    </a:p>
                    <a:p>
                      <a:endParaRPr lang="en-US" sz="2400" kern="1200" baseline="0" dirty="0" smtClean="0"/>
                    </a:p>
                    <a:p>
                      <a:r>
                        <a:rPr lang="en-US" sz="2400" kern="1200" baseline="0" dirty="0" smtClean="0"/>
                        <a:t>5. 	Providing formative evaluation (0.90)</a:t>
                      </a:r>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marking</a:t>
            </a:r>
            <a:endParaRPr lang="en-US" dirty="0"/>
          </a:p>
        </p:txBody>
      </p:sp>
      <p:graphicFrame>
        <p:nvGraphicFramePr>
          <p:cNvPr id="4" name="Content Placeholder 3"/>
          <p:cNvGraphicFramePr>
            <a:graphicFrameLocks noGrp="1"/>
          </p:cNvGraphicFramePr>
          <p:nvPr>
            <p:ph idx="1"/>
          </p:nvPr>
        </p:nvGraphicFramePr>
        <p:xfrm>
          <a:off x="779463" y="1828800"/>
          <a:ext cx="7583487" cy="4206240"/>
        </p:xfrm>
        <a:graphic>
          <a:graphicData uri="http://schemas.openxmlformats.org/drawingml/2006/table">
            <a:tbl>
              <a:tblPr firstRow="1" bandRow="1">
                <a:tableStyleId>{69CF1AB2-1976-4502-BF36-3FF5EA218861}</a:tableStyleId>
              </a:tblPr>
              <a:tblGrid>
                <a:gridCol w="7583487"/>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800" b="1" kern="1200" dirty="0" smtClean="0">
                          <a:solidFill>
                            <a:schemeClr val="dk1"/>
                          </a:solidFill>
                          <a:latin typeface="+mn-lt"/>
                          <a:ea typeface="+mn-ea"/>
                          <a:cs typeface="+mn-cs"/>
                        </a:rPr>
                        <a:t>One aspect I thought interesting is that once students watched themselves they could see and comment on their errors in performance and how they had neglected to meet the marking criteria. I found this to be particularly effective for students. Perhaps, in addition to showing a student exemplar, I should have a model text performed in class by some volunteers and we peer review it prior to the collection of the task. This way students could critique and learn how they should perform.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b="1"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800" b="1" kern="1200" dirty="0" smtClean="0">
                          <a:solidFill>
                            <a:schemeClr val="dk1"/>
                          </a:solidFill>
                          <a:latin typeface="+mn-lt"/>
                          <a:ea typeface="+mn-ea"/>
                          <a:cs typeface="+mn-cs"/>
                        </a:rPr>
                        <a:t>This has been an invaluable experience for me as a developing teacher.  What I have found the most insightful is the importance of involving students more in the learning and assessment process – making them aware of where they are on their learning continuum and where they need to head to improve. </a:t>
                      </a:r>
                      <a:r>
                        <a:rPr lang="en-AU" sz="1800" b="1" kern="1200" smtClean="0">
                          <a:solidFill>
                            <a:schemeClr val="dk1"/>
                          </a:solidFill>
                          <a:latin typeface="+mn-lt"/>
                          <a:ea typeface="+mn-ea"/>
                          <a:cs typeface="+mn-cs"/>
                        </a:rPr>
                        <a:t>(Alan)</a:t>
                      </a:r>
                    </a:p>
                    <a:p>
                      <a:endParaRPr lang="en-US"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comments from the mentee</a:t>
            </a:r>
            <a:endParaRPr lang="en-US" dirty="0"/>
          </a:p>
        </p:txBody>
      </p:sp>
      <p:sp>
        <p:nvSpPr>
          <p:cNvPr id="3" name="Content Placeholder 2"/>
          <p:cNvSpPr>
            <a:spLocks noGrp="1"/>
          </p:cNvSpPr>
          <p:nvPr>
            <p:ph idx="1"/>
          </p:nvPr>
        </p:nvSpPr>
        <p:spPr/>
        <p:txBody>
          <a:bodyPr/>
          <a:lstStyle/>
          <a:p>
            <a:r>
              <a:rPr lang="en-AU" i="1" dirty="0" smtClean="0"/>
              <a:t>This has been an invaluable experience for me as a developing teacher.  What I have found the most insightful is the importance of involving students more in the learning and assessment process – making them aware of where they are on their learning continuum and where they need to improve. </a:t>
            </a:r>
          </a:p>
          <a:p>
            <a:pPr>
              <a:buNone/>
            </a:pPr>
            <a:r>
              <a:rPr lang="en-AU" i="1" smtClean="0"/>
              <a:t>Alan Blake</a:t>
            </a:r>
            <a:endParaRPr lang="en-US"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Learning/Teaching intentions – Comparison of what we expect our students to learn</a:t>
            </a:r>
          </a:p>
          <a:p>
            <a:r>
              <a:rPr lang="en-US" dirty="0" smtClean="0"/>
              <a:t>Learning outcomes – Evaluation of what our students actually learn.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Unit Focus – Friendship (Year 8)</a:t>
            </a:r>
            <a:endParaRPr lang="en-US" dirty="0"/>
          </a:p>
        </p:txBody>
      </p:sp>
      <p:graphicFrame>
        <p:nvGraphicFramePr>
          <p:cNvPr id="4" name="Content Placeholder 3"/>
          <p:cNvGraphicFramePr>
            <a:graphicFrameLocks noGrp="1"/>
          </p:cNvGraphicFramePr>
          <p:nvPr>
            <p:ph idx="1"/>
          </p:nvPr>
        </p:nvGraphicFramePr>
        <p:xfrm>
          <a:off x="779463" y="1828800"/>
          <a:ext cx="7583488" cy="3200400"/>
        </p:xfrm>
        <a:graphic>
          <a:graphicData uri="http://schemas.openxmlformats.org/drawingml/2006/table">
            <a:tbl>
              <a:tblPr firstRow="1" bandRow="1">
                <a:tableStyleId>{5C22544A-7EE6-4342-B048-85BDC9FD1C3A}</a:tableStyleId>
              </a:tblPr>
              <a:tblGrid>
                <a:gridCol w="3791744"/>
                <a:gridCol w="3791744"/>
              </a:tblGrid>
              <a:tr h="370840">
                <a:tc>
                  <a:txBody>
                    <a:bodyPr/>
                    <a:lstStyle/>
                    <a:p>
                      <a:r>
                        <a:rPr lang="en-US" dirty="0" smtClean="0"/>
                        <a:t>What are the key ideas</a:t>
                      </a:r>
                      <a:r>
                        <a:rPr lang="en-US" baseline="0" dirty="0" smtClean="0"/>
                        <a:t> or concepts?</a:t>
                      </a:r>
                      <a:endParaRPr lang="en-US" dirty="0"/>
                    </a:p>
                  </a:txBody>
                  <a:tcPr/>
                </a:tc>
                <a:tc>
                  <a:txBody>
                    <a:bodyPr/>
                    <a:lstStyle/>
                    <a:p>
                      <a:r>
                        <a:rPr lang="en-US" dirty="0" smtClean="0"/>
                        <a:t>Why does learning matter</a:t>
                      </a:r>
                      <a:endParaRPr lang="en-US" dirty="0"/>
                    </a:p>
                  </a:txBody>
                  <a:tcPr/>
                </a:tc>
              </a:tr>
              <a:tr h="370840">
                <a:tc>
                  <a:txBody>
                    <a:bodyPr/>
                    <a:lstStyle/>
                    <a:p>
                      <a:pPr>
                        <a:buFont typeface="Arial"/>
                        <a:buChar char="•"/>
                      </a:pPr>
                      <a:r>
                        <a:rPr lang="en-US" dirty="0" smtClean="0"/>
                        <a:t>Value of friendship</a:t>
                      </a:r>
                    </a:p>
                    <a:p>
                      <a:pPr>
                        <a:buFont typeface="Arial"/>
                        <a:buChar char="•"/>
                      </a:pPr>
                      <a:r>
                        <a:rPr lang="en-US" dirty="0" smtClean="0"/>
                        <a:t>Understanding how to interact with Indonesians</a:t>
                      </a:r>
                    </a:p>
                    <a:p>
                      <a:pPr>
                        <a:buFont typeface="Arial"/>
                        <a:buChar char="•"/>
                      </a:pPr>
                      <a:r>
                        <a:rPr lang="en-US" dirty="0" smtClean="0"/>
                        <a:t>Ways</a:t>
                      </a:r>
                      <a:r>
                        <a:rPr lang="en-US" baseline="0" dirty="0" smtClean="0"/>
                        <a:t> of identifying cultural values and practices in social interaction</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Christians are designed to have relationships with others</a:t>
                      </a:r>
                    </a:p>
                    <a:p>
                      <a:pPr>
                        <a:buFont typeface="Arial"/>
                        <a:buChar char="•"/>
                      </a:pPr>
                      <a:r>
                        <a:rPr lang="en-US" dirty="0" smtClean="0"/>
                        <a:t>Exchanging personal information is important when</a:t>
                      </a:r>
                      <a:r>
                        <a:rPr lang="en-US" baseline="0" dirty="0" smtClean="0"/>
                        <a:t> meeting new friends &amp; is a basis of establishing relationships</a:t>
                      </a:r>
                    </a:p>
                    <a:p>
                      <a:pPr>
                        <a:buFont typeface="Arial"/>
                        <a:buChar char="•"/>
                      </a:pPr>
                      <a:r>
                        <a:rPr lang="en-US" baseline="0" dirty="0" smtClean="0"/>
                        <a:t>Intercultural understanding is important in learning a language</a:t>
                      </a:r>
                    </a:p>
                    <a:p>
                      <a:pPr>
                        <a:buFont typeface="Arial"/>
                        <a:buChar char="•"/>
                      </a:pPr>
                      <a:endParaRPr lang="en-US"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Intercultural outcomes</a:t>
            </a:r>
            <a:endParaRPr lang="en-US" dirty="0"/>
          </a:p>
        </p:txBody>
      </p:sp>
      <p:sp>
        <p:nvSpPr>
          <p:cNvPr id="3" name="Content Placeholder 2"/>
          <p:cNvSpPr>
            <a:spLocks noGrp="1"/>
          </p:cNvSpPr>
          <p:nvPr>
            <p:ph idx="1"/>
          </p:nvPr>
        </p:nvSpPr>
        <p:spPr>
          <a:xfrm>
            <a:off x="779463" y="1607687"/>
            <a:ext cx="7583487" cy="4208930"/>
          </a:xfrm>
        </p:spPr>
        <p:txBody>
          <a:bodyPr>
            <a:normAutofit/>
          </a:bodyPr>
          <a:lstStyle/>
          <a:p>
            <a:pPr>
              <a:buNone/>
            </a:pPr>
            <a:endParaRPr lang="en-US" dirty="0" smtClean="0"/>
          </a:p>
          <a:p>
            <a:pPr lvl="0">
              <a:buNone/>
            </a:pPr>
            <a:r>
              <a:rPr lang="en-AU" dirty="0" smtClean="0"/>
              <a:t>Identify how Indonesians behave when meeting new people, particularly that they ask questions that we may consider to be “personal”. What sorts of things do you need to know when meeting an Indonesian (especially a teenager)?</a:t>
            </a:r>
          </a:p>
          <a:p>
            <a:pPr>
              <a:buNone/>
            </a:pPr>
            <a:r>
              <a:rPr lang="en-AU" dirty="0" smtClean="0"/>
              <a:t>Understand ways of communicating without words - learn to understand and use appropriate language, etiquette and body language in order to initiate, respond to and sustain communication </a:t>
            </a:r>
            <a:endParaRPr lang="en-US" dirty="0" smtClean="0"/>
          </a:p>
          <a:p>
            <a:pPr lvl="0">
              <a:buNone/>
            </a:pPr>
            <a:endParaRPr lang="en-AU" dirty="0" smtClean="0"/>
          </a:p>
          <a:p>
            <a:pPr>
              <a:buNone/>
            </a:pPr>
            <a:endParaRPr lang="en-US" dirty="0" smtClean="0"/>
          </a:p>
          <a:p>
            <a:pPr>
              <a:buNone/>
            </a:pP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Task</a:t>
            </a:r>
            <a:endParaRPr lang="en-US" dirty="0"/>
          </a:p>
        </p:txBody>
      </p:sp>
      <p:graphicFrame>
        <p:nvGraphicFramePr>
          <p:cNvPr id="4" name="Table 3"/>
          <p:cNvGraphicFramePr>
            <a:graphicFrameLocks noGrp="1"/>
          </p:cNvGraphicFramePr>
          <p:nvPr/>
        </p:nvGraphicFramePr>
        <p:xfrm>
          <a:off x="1067419" y="1607687"/>
          <a:ext cx="6552581" cy="4317719"/>
        </p:xfrm>
        <a:graphic>
          <a:graphicData uri="http://schemas.openxmlformats.org/drawingml/2006/table">
            <a:tbl>
              <a:tblPr firstRow="1" bandRow="1">
                <a:tableStyleId>{69CF1AB2-1976-4502-BF36-3FF5EA218861}</a:tableStyleId>
              </a:tblPr>
              <a:tblGrid>
                <a:gridCol w="6552581"/>
              </a:tblGrid>
              <a:tr h="4317719">
                <a:tc>
                  <a:txBody>
                    <a:bodyPr/>
                    <a:lstStyle/>
                    <a:p>
                      <a:pPr>
                        <a:buNone/>
                      </a:pPr>
                      <a:r>
                        <a:rPr lang="en-AU" b="1" dirty="0" smtClean="0"/>
                        <a:t>ROLE PLAY – Meeting an Indonesian!</a:t>
                      </a:r>
                      <a:r>
                        <a:rPr lang="en-AU" dirty="0" smtClean="0"/>
                        <a:t> </a:t>
                      </a:r>
                    </a:p>
                    <a:p>
                      <a:pPr>
                        <a:buNone/>
                      </a:pPr>
                      <a:endParaRPr lang="en-AU" dirty="0" smtClean="0"/>
                    </a:p>
                    <a:p>
                      <a:pPr lvl="0"/>
                      <a:r>
                        <a:rPr lang="en-AU" dirty="0" smtClean="0"/>
                        <a:t>Imagine that you (and a friend) meet an Indonesian.  Use your Indonesian skills to establish and maintain a conversation with him/her.</a:t>
                      </a:r>
                      <a:endParaRPr lang="en-AU" b="1" dirty="0" smtClean="0"/>
                    </a:p>
                    <a:p>
                      <a:pPr>
                        <a:buNone/>
                      </a:pPr>
                      <a:endParaRPr lang="en-AU" dirty="0" smtClean="0"/>
                    </a:p>
                    <a:p>
                      <a:pPr lvl="0"/>
                      <a:r>
                        <a:rPr lang="en-AU" dirty="0" smtClean="0"/>
                        <a:t>In groups of two or three, write a script and then act it out.  Your script should have at least 8 lines for each person.</a:t>
                      </a:r>
                    </a:p>
                    <a:p>
                      <a:pPr>
                        <a:buNone/>
                      </a:pPr>
                      <a:endParaRPr lang="en-AU" dirty="0" smtClean="0"/>
                    </a:p>
                    <a:p>
                      <a:r>
                        <a:rPr lang="en-AU" dirty="0" smtClean="0"/>
                        <a:t>Use a variety of vocabulary and the modelled structures you have learned.  Ask a range of questions and use common expressions </a:t>
                      </a:r>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draw out the intercultural?</a:t>
            </a:r>
            <a:endParaRPr lang="en-US" dirty="0"/>
          </a:p>
        </p:txBody>
      </p:sp>
      <p:pic>
        <p:nvPicPr>
          <p:cNvPr id="5" name="Content Placeholder 4" descr="IMGP2224.JPG"/>
          <p:cNvPicPr>
            <a:picLocks noGrp="1" noChangeAspect="1"/>
          </p:cNvPicPr>
          <p:nvPr>
            <p:ph idx="1"/>
          </p:nvPr>
        </p:nvPicPr>
        <p:blipFill>
          <a:blip r:embed="rId2"/>
          <a:srcRect l="-17574" r="-17574"/>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Survey</a:t>
            </a:r>
            <a:endParaRPr lang="en-US" dirty="0"/>
          </a:p>
        </p:txBody>
      </p:sp>
      <p:pic>
        <p:nvPicPr>
          <p:cNvPr id="4" name="Content Placeholder 4" descr="Screen Shot 2012-08-23 at 8.34.08 PM.png"/>
          <p:cNvPicPr>
            <a:picLocks noChangeAspect="1"/>
          </p:cNvPicPr>
          <p:nvPr/>
        </p:nvPicPr>
        <p:blipFill>
          <a:blip r:embed="rId2"/>
          <a:srcRect l="-15882" r="-15882"/>
          <a:stretch>
            <a:fillRect/>
          </a:stretch>
        </p:blipFill>
        <p:spPr>
          <a:xfrm>
            <a:off x="431933" y="1715767"/>
            <a:ext cx="7583487" cy="420893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elissa Gould-Drakeley's MacBook Pro:Users:mgoulddrakeley:Desktop:Screen Shot 2012-07-17 at 6.13.13 PM.png"/>
          <p:cNvPicPr/>
          <p:nvPr/>
        </p:nvPicPr>
        <p:blipFill>
          <a:blip r:embed="rId2"/>
          <a:srcRect/>
          <a:stretch>
            <a:fillRect/>
          </a:stretch>
        </p:blipFill>
        <p:spPr bwMode="auto">
          <a:xfrm>
            <a:off x="239832" y="1425388"/>
            <a:ext cx="8664336" cy="2675071"/>
          </a:xfrm>
          <a:prstGeom prst="rect">
            <a:avLst/>
          </a:prstGeom>
          <a:noFill/>
          <a:ln w="9525">
            <a:noFill/>
            <a:miter lim="800000"/>
            <a:headEnd/>
            <a:tailEnd/>
          </a:ln>
        </p:spPr>
      </p:pic>
      <p:pic>
        <p:nvPicPr>
          <p:cNvPr id="8" name="Picture 7" descr="Melissa Gould-Drakeley's MacBook Pro:Users:mgoulddrakeley:Desktop:Screen Shot 2012-07-17 at 6.13.02 PM.png"/>
          <p:cNvPicPr/>
          <p:nvPr/>
        </p:nvPicPr>
        <p:blipFill>
          <a:blip r:embed="rId3"/>
          <a:srcRect/>
          <a:stretch>
            <a:fillRect/>
          </a:stretch>
        </p:blipFill>
        <p:spPr bwMode="auto">
          <a:xfrm>
            <a:off x="239832" y="3924829"/>
            <a:ext cx="8664336" cy="2684145"/>
          </a:xfrm>
          <a:prstGeom prst="rect">
            <a:avLst/>
          </a:prstGeom>
          <a:noFill/>
          <a:ln w="9525">
            <a:noFill/>
            <a:miter lim="800000"/>
            <a:headEnd/>
            <a:tailEnd/>
          </a:ln>
        </p:spPr>
      </p:pic>
      <p:sp>
        <p:nvSpPr>
          <p:cNvPr id="10" name="Title 1"/>
          <p:cNvSpPr>
            <a:spLocks noGrp="1"/>
          </p:cNvSpPr>
          <p:nvPr>
            <p:ph type="title"/>
          </p:nvPr>
        </p:nvSpPr>
        <p:spPr>
          <a:xfrm>
            <a:off x="779463" y="381000"/>
            <a:ext cx="7583487" cy="1044388"/>
          </a:xfrm>
        </p:spPr>
        <p:txBody>
          <a:bodyPr/>
          <a:lstStyle/>
          <a:p>
            <a:r>
              <a:rPr lang="en-US" dirty="0" smtClean="0"/>
              <a:t>Survey Results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2-08-23 at 9.00.12 PM.png"/>
          <p:cNvPicPr>
            <a:picLocks noGrp="1" noChangeAspect="1"/>
          </p:cNvPicPr>
          <p:nvPr>
            <p:ph idx="1"/>
          </p:nvPr>
        </p:nvPicPr>
        <p:blipFill>
          <a:blip r:embed="rId2"/>
          <a:srcRect l="-8991" r="-8991"/>
          <a:stretch>
            <a:fillRect/>
          </a:stretch>
        </p:blipFill>
        <p:spPr>
          <a:xfrm>
            <a:off x="779463" y="1828800"/>
            <a:ext cx="7583487" cy="4208930"/>
          </a:xfr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Language, Culture and Learning&amp;quot;&quot;/&gt;&lt;property id=&quot;20307&quot; value=&quot;256&quot;/&gt;&lt;/object&gt;&lt;object type=&quot;3&quot; unique_id=&quot;10004&quot;&gt;&lt;property id=&quot;20148&quot; value=&quot;5&quot;/&gt;&lt;property id=&quot;20300&quot; value=&quot;Slide 2 - &amp;quot;Discussion&amp;quot;&quot;/&gt;&lt;property id=&quot;20307&quot; value=&quot;257&quot;/&gt;&lt;/object&gt;&lt;object type=&quot;3&quot; unique_id=&quot;10005&quot;&gt;&lt;property id=&quot;20148&quot; value=&quot;5&quot;/&gt;&lt;property id=&quot;20300&quot; value=&quot;Slide 3 - &amp;quot;Unit Focus – Friendship (Year 8)&amp;quot;&quot;/&gt;&lt;property id=&quot;20307&quot; value=&quot;258&quot;/&gt;&lt;/object&gt;&lt;object type=&quot;3&quot; unique_id=&quot;10006&quot;&gt;&lt;property id=&quot;20148&quot; value=&quot;5&quot;/&gt;&lt;property id=&quot;20300&quot; value=&quot;Slide 4 - &amp;quot;Focus on Intercultural outcomes&amp;quot;&quot;/&gt;&lt;property id=&quot;20307&quot; value=&quot;259&quot;/&gt;&lt;/object&gt;&lt;object type=&quot;3&quot; unique_id=&quot;10007&quot;&gt;&lt;property id=&quot;20148&quot; value=&quot;5&quot;/&gt;&lt;property id=&quot;20300&quot; value=&quot;Slide 5 - &amp;quot;Assessment Task&amp;quot;&quot;/&gt;&lt;property id=&quot;20307&quot; value=&quot;267&quot;/&gt;&lt;/object&gt;&lt;object type=&quot;3&quot; unique_id=&quot;10008&quot;&gt;&lt;property id=&quot;20148&quot; value=&quot;5&quot;/&gt;&lt;property id=&quot;20300&quot; value=&quot;Slide 6 - &amp;quot;How do we draw out the intercultural?&amp;quot;&quot;/&gt;&lt;property id=&quot;20307&quot; value=&quot;271&quot;/&gt;&lt;/object&gt;&lt;object type=&quot;3&quot; unique_id=&quot;10009&quot;&gt;&lt;property id=&quot;20148&quot; value=&quot;5&quot;/&gt;&lt;property id=&quot;20300&quot; value=&quot;Slide 7 - &amp;quot;Student Survey&amp;quot;&quot;/&gt;&lt;property id=&quot;20307&quot; value=&quot;263&quot;/&gt;&lt;/object&gt;&lt;object type=&quot;3&quot; unique_id=&quot;10010&quot;&gt;&lt;property id=&quot;20148&quot; value=&quot;5&quot;/&gt;&lt;property id=&quot;20300&quot; value=&quot;Slide 8 - &amp;quot;Survey Results&amp;quot;&quot;/&gt;&lt;property id=&quot;20307&quot; value=&quot;260&quot;/&gt;&lt;/object&gt;&lt;object type=&quot;3&quot; unique_id=&quot;10011&quot;&gt;&lt;property id=&quot;20148&quot; value=&quot;5&quot;/&gt;&lt;property id=&quot;20300&quot; value=&quot;Slide 9&quot;/&gt;&lt;property id=&quot;20307&quot; value=&quot;261&quot;/&gt;&lt;/object&gt;&lt;object type=&quot;3&quot; unique_id=&quot;10012&quot;&gt;&lt;property id=&quot;20148&quot; value=&quot;5&quot;/&gt;&lt;property id=&quot;20300&quot; value=&quot;Slide 10 - &amp;quot;&amp;#x0D;&amp;#x0A;&amp;#x0D;&amp;#x0A;Teacher Perceptions – How students made their role play intercultural&amp;quot;&quot;/&gt;&lt;property id=&quot;20307&quot; value=&quot;262&quot;/&gt;&lt;/object&gt;&lt;object type=&quot;3&quot; unique_id=&quot;10013&quot;&gt;&lt;property id=&quot;20148&quot; value=&quot;5&quot;/&gt;&lt;property id=&quot;20300&quot; value=&quot;Slide 11 - &amp;quot;Student comments about how they made it intercultural&amp;quot;&quot;/&gt;&lt;property id=&quot;20307&quot; value=&quot;264&quot;/&gt;&lt;/object&gt;&lt;object type=&quot;3&quot; unique_id=&quot;10014&quot;&gt;&lt;property id=&quot;20148&quot; value=&quot;5&quot;/&gt;&lt;property id=&quot;20300&quot; value=&quot;Slide 12 - &amp;quot;Other student comments&amp;quot;&quot;/&gt;&lt;property id=&quot;20307&quot; value=&quot;265&quot;/&gt;&lt;/object&gt;&lt;object type=&quot;3&quot; unique_id=&quot;10015&quot;&gt;&lt;property id=&quot;20148&quot; value=&quot;5&quot;/&gt;&lt;property id=&quot;20300&quot; value=&quot;Slide 13&quot;/&gt;&lt;property id=&quot;20307&quot; value=&quot;268&quot;/&gt;&lt;/object&gt;&lt;object type=&quot;3&quot; unique_id=&quot;10016&quot;&gt;&lt;property id=&quot;20148&quot; value=&quot;5&quot;/&gt;&lt;property id=&quot;20300&quot; value=&quot;Slide 14 - &amp;quot;Marking, moderation &amp;amp; discussion&amp;quot;&quot;/&gt;&lt;property id=&quot;20307&quot; value=&quot;269&quot;/&gt;&lt;/object&gt;&lt;object type=&quot;3&quot; unique_id=&quot;10017&quot;&gt;&lt;property id=&quot;20148&quot; value=&quot;5&quot;/&gt;&lt;property id=&quot;20300&quot; value=&quot;Slide 15 - &amp;quot;Visible learning – John Hattie’s Effect Sizes&amp;quot;&quot;/&gt;&lt;property id=&quot;20307&quot; value=&quot;272&quot;/&gt;&lt;/object&gt;&lt;object type=&quot;3&quot; unique_id=&quot;10018&quot;&gt;&lt;property id=&quot;20148&quot; value=&quot;5&quot;/&gt;&lt;property id=&quot;20300&quot; value=&quot;Slide 16 - &amp;quot;Student marking&amp;quot;&quot;/&gt;&lt;property id=&quot;20307&quot; value=&quot;270&quot;/&gt;&lt;/object&gt;&lt;object type=&quot;3&quot; unique_id=&quot;10019&quot;&gt;&lt;property id=&quot;20148&quot; value=&quot;5&quot;/&gt;&lt;property id=&quot;20300&quot; value=&quot;Slide 17 - &amp;quot;Closing comments from the mentee&amp;quot;&quot;/&gt;&lt;property id=&quot;20307&quot; value=&quot;273&quot;/&gt;&lt;/object&gt;&lt;/object&gt;&lt;object type=&quot;8&quot; unique_id=&quot;10038&quot;&gt;&lt;/object&gt;&lt;/object&gt;&lt;/database&gt;"/>
  <p:tag name="MMPROD_NEXTUNIQUEID" val="10009"/>
  <p:tag name="SECTOMILLISECCONVERTED" val="1"/>
</p:tagLst>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189</TotalTime>
  <Words>872</Words>
  <Application>Microsoft Office PowerPoint</Application>
  <PresentationFormat>On-screen Show (4:3)</PresentationFormat>
  <Paragraphs>84</Paragraphs>
  <Slides>17</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17</vt:i4>
      </vt:variant>
    </vt:vector>
  </HeadingPairs>
  <TitlesOfParts>
    <vt:vector size="19" baseType="lpstr">
      <vt:lpstr>Revolution</vt:lpstr>
      <vt:lpstr>Melissa Gould-Drakeley's MacBook Pro:Users:mgoulddrakeley:Desktop:More Leaps:Roleplay perceptions.docx!OLE_LINK1</vt:lpstr>
      <vt:lpstr>Language, Culture and Learning</vt:lpstr>
      <vt:lpstr>Discussion</vt:lpstr>
      <vt:lpstr>Unit Focus – Friendship (Year 8)</vt:lpstr>
      <vt:lpstr>Focus on Intercultural outcomes</vt:lpstr>
      <vt:lpstr>Assessment Task</vt:lpstr>
      <vt:lpstr>How do we draw out the intercultural?</vt:lpstr>
      <vt:lpstr>Student Survey</vt:lpstr>
      <vt:lpstr>Survey Results</vt:lpstr>
      <vt:lpstr>PowerPoint Presentation</vt:lpstr>
      <vt:lpstr>  Teacher Perceptions – How students made their role play intercultural</vt:lpstr>
      <vt:lpstr>Student comments about how they made it intercultural</vt:lpstr>
      <vt:lpstr>Other student comments</vt:lpstr>
      <vt:lpstr>PowerPoint Presentation</vt:lpstr>
      <vt:lpstr>Marking, moderation &amp; discussion</vt:lpstr>
      <vt:lpstr>Visible learning – John Hattie’s Effect Sizes</vt:lpstr>
      <vt:lpstr>Student marking</vt:lpstr>
      <vt:lpstr>Closing comments from the mentee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Culture and Learning</dc:title>
  <dc:creator>Macarthur</dc:creator>
  <cp:lastModifiedBy>Doukas, Georgina</cp:lastModifiedBy>
  <cp:revision>33</cp:revision>
  <cp:lastPrinted>2012-08-23T23:50:25Z</cp:lastPrinted>
  <dcterms:created xsi:type="dcterms:W3CDTF">2012-08-23T21:35:42Z</dcterms:created>
  <dcterms:modified xsi:type="dcterms:W3CDTF">2012-08-23T23:50:48Z</dcterms:modified>
</cp:coreProperties>
</file>